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61"/>
  </p:notesMasterIdLst>
  <p:sldIdLst>
    <p:sldId id="257" r:id="rId3"/>
    <p:sldId id="258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345" r:id="rId17"/>
    <p:sldId id="344" r:id="rId18"/>
    <p:sldId id="346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2" r:id="rId29"/>
    <p:sldId id="310" r:id="rId30"/>
    <p:sldId id="311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32" r:id="rId53"/>
    <p:sldId id="329" r:id="rId54"/>
    <p:sldId id="330" r:id="rId55"/>
    <p:sldId id="331" r:id="rId56"/>
    <p:sldId id="325" r:id="rId57"/>
    <p:sldId id="326" r:id="rId58"/>
    <p:sldId id="327" r:id="rId59"/>
    <p:sldId id="328" r:id="rId6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5B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6034" autoAdjust="0"/>
  </p:normalViewPr>
  <p:slideViewPr>
    <p:cSldViewPr>
      <p:cViewPr varScale="1">
        <p:scale>
          <a:sx n="60" d="100"/>
          <a:sy n="60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FEE8B-A424-430C-B832-DE2CE85D72CA}" type="datetimeFigureOut">
              <a:rPr lang="ko-KR" altLang="en-US" smtClean="0"/>
              <a:pPr/>
              <a:t>2017-03-21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04755-F9BC-4CDA-9C8F-4B164C319D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8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backslash (\)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 special meaning in C++ as the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escape character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backslash is placed in front of a group of characters, it tells the compiler to escape from the way these characters are normally interpreted.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combination of a backslash and these characters is called an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escape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04755-F9BC-4CDA-9C8F-4B164C319D3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2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Primitive types: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provided as part of the C++ compiler and require no external C++ code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operations for built-in data types are designated as symbols.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 data types, most operations are provided as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04755-F9BC-4CDA-9C8F-4B164C319D3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23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acceptable value for a data type. The term “literal” in this context means the value identifies itself.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 for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literal is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literal value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</a:t>
            </a:r>
            <a:endParaRPr lang="en-US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all numbers, such as 2, 3.6, and -8.2, are referred to as literal values because they literally display their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04755-F9BC-4CDA-9C8F-4B164C319D3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3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essential difference between these integer data types is the amount of storage used for each type, which affects the range of values each type is capable of representing.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most important and common types used in most applications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char,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04755-F9BC-4CDA-9C8F-4B164C319D38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49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FA1-D8AD-45F1-8714-8A2522966365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5305" y="332658"/>
            <a:ext cx="82014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41169"/>
            <a:ext cx="432048" cy="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95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C162-54C8-4BB0-9C6B-AE88FBD196A9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47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65BD-2588-4F56-9E14-32327AE04841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92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20" b="0" i="0">
                <a:solidFill>
                  <a:srgbClr val="10278F"/>
                </a:solidFill>
                <a:latin typeface="Tahoma"/>
                <a:cs typeface="Tahom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1"/>
            <a:ext cx="39776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538A-CF88-4457-95A3-597AC2F549C4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89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827088" y="3213100"/>
            <a:ext cx="7777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11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71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2696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7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10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78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13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wrap="square"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2325-B186-44DE-A536-E153A611E622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87572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1229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072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260351"/>
            <a:ext cx="2058988" cy="6337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1"/>
            <a:ext cx="6029325" cy="6337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720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0F1F258-9322-4693-A0E0-F1EC2F0187DA}" type="datetime1">
              <a:rPr lang="ko-KR" altLang="en-US" smtClean="0"/>
              <a:t>2017-03-21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90586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8FA-359C-4392-9643-05A5726F6F74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2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AC91-2952-4DC0-A672-B411813FE6D5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2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10FD-9FE1-4AB9-9FFB-200E0DDC5897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33B-0FFF-4597-9485-E0F8433AC673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8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6C6B-FBE7-4DE4-9C9D-FC73AE92317F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8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46F2-6623-4275-BB3F-4FF933F7A63F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80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6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7E58-D2EE-40DA-9C92-ED726FCCFDBC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0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908724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6623-9801-44E2-8962-24D16AF8433E}" type="datetime1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611561" y="836712"/>
            <a:ext cx="79928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7884368" y="33265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aseline="0" dirty="0" smtClean="0"/>
              <a:t>ASTU</a:t>
            </a:r>
            <a:endParaRPr lang="ko-KR" alt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260649"/>
            <a:ext cx="432048" cy="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4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82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defTabSz="914382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9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2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4"/>
            <a:ext cx="82296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8314" y="981075"/>
            <a:ext cx="69119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4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굴림" charset="-127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  <a:cs typeface="굴림" charset="-127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800">
          <a:solidFill>
            <a:schemeClr val="tx1"/>
          </a:solidFill>
          <a:latin typeface="+mn-lt"/>
          <a:ea typeface="+mn-ea"/>
          <a:cs typeface="굴림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400">
          <a:solidFill>
            <a:schemeClr val="tx1"/>
          </a:solidFill>
          <a:latin typeface="+mn-lt"/>
          <a:ea typeface="+mn-ea"/>
          <a:cs typeface="굴림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굴림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굴림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Source%20Code-20170306T080157Z-001/Source%20Code/Lecture%201/MyFirstProject/main.cp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06680" cy="252028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CSE 1102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Fundamentals of Programming</a:t>
            </a:r>
            <a: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b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en-US" altLang="ko-KR" dirty="0" smtClean="0"/>
              <a:t>Lecture #3</a:t>
            </a:r>
            <a:endParaRPr lang="ko-KR" altLang="en-US" dirty="0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937319" y="2995464"/>
            <a:ext cx="6906767" cy="333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2017</a:t>
            </a: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Science &amp; Engineering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 defTabSz="1015980">
              <a:spcBef>
                <a:spcPct val="20000"/>
              </a:spcBef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 of </a:t>
            </a:r>
            <a:r>
              <a:rPr lang="en-US" altLang="ko-KR" dirty="0">
                <a:solidFill>
                  <a:schemeClr val="tx1">
                    <a:tint val="75000"/>
                  </a:schemeClr>
                </a:solidFill>
              </a:rPr>
              <a:t>Electrical </a:t>
            </a:r>
            <a:r>
              <a:rPr lang="en-US" altLang="ko-KR" dirty="0" smtClean="0">
                <a:solidFill>
                  <a:schemeClr val="tx1">
                    <a:tint val="75000"/>
                  </a:schemeClr>
                </a:solidFill>
              </a:rPr>
              <a:t>Engineering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Computing</a:t>
            </a: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Adama Science &amp; Technology University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0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main()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Function header line: </a:t>
            </a:r>
            <a:r>
              <a:rPr lang="en-US" dirty="0"/>
              <a:t>First line of a </a:t>
            </a:r>
            <a:r>
              <a:rPr lang="en-US" dirty="0" smtClean="0"/>
              <a:t>          function</a:t>
            </a:r>
            <a:r>
              <a:rPr lang="en-US" dirty="0"/>
              <a:t>, which contains:</a:t>
            </a:r>
          </a:p>
          <a:p>
            <a:pPr lvl="1"/>
            <a:r>
              <a:rPr lang="en-US" dirty="0"/>
              <a:t>The type of data returned by the </a:t>
            </a:r>
            <a:r>
              <a:rPr lang="en-US" dirty="0" smtClean="0"/>
              <a:t>function (if any)</a:t>
            </a:r>
            <a:r>
              <a:rPr lang="ar-SA" dirty="0" smtClean="0"/>
              <a:t>‏</a:t>
            </a:r>
            <a:endParaRPr lang="en-US" dirty="0"/>
          </a:p>
          <a:p>
            <a:pPr lvl="1"/>
            <a:r>
              <a:rPr lang="en-US" dirty="0"/>
              <a:t>The name of the function</a:t>
            </a:r>
          </a:p>
          <a:p>
            <a:pPr lvl="1"/>
            <a:r>
              <a:rPr lang="en-US" dirty="0"/>
              <a:t>The type of data that must be passed into the </a:t>
            </a:r>
            <a:r>
              <a:rPr lang="en-US" dirty="0" smtClean="0"/>
              <a:t> function </a:t>
            </a:r>
            <a:r>
              <a:rPr lang="en-US" dirty="0"/>
              <a:t>when it is invoked (if any)</a:t>
            </a:r>
            <a:r>
              <a:rPr lang="ar-SA" dirty="0"/>
              <a:t>‏</a:t>
            </a:r>
            <a:endParaRPr lang="en-US" dirty="0"/>
          </a:p>
          <a:p>
            <a:r>
              <a:rPr lang="en-US" b="1" dirty="0"/>
              <a:t>Arguments:</a:t>
            </a:r>
            <a:r>
              <a:rPr lang="en-US" dirty="0"/>
              <a:t> The data passed into a </a:t>
            </a:r>
            <a:r>
              <a:rPr lang="en-US" dirty="0" smtClean="0"/>
              <a:t>          function</a:t>
            </a:r>
            <a:endParaRPr lang="en-US" dirty="0"/>
          </a:p>
          <a:p>
            <a:r>
              <a:rPr lang="en-US" b="1" dirty="0"/>
              <a:t>Function body: </a:t>
            </a:r>
            <a:r>
              <a:rPr lang="en-US" dirty="0"/>
              <a:t>The statements inside a </a:t>
            </a:r>
            <a:r>
              <a:rPr lang="en-US" dirty="0" smtClean="0"/>
              <a:t>    function</a:t>
            </a:r>
            <a:endParaRPr lang="en-US" dirty="0"/>
          </a:p>
          <a:p>
            <a:pPr lvl="1"/>
            <a:r>
              <a:rPr lang="en-US" dirty="0"/>
              <a:t>enclosed in braces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5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main()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statement inside the function must be terminated with a semicolon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b="1" dirty="0"/>
              <a:t>:</a:t>
            </a:r>
            <a:r>
              <a:rPr lang="en-US" dirty="0"/>
              <a:t> A keyword causing the appropriate value to be returned from the function</a:t>
            </a:r>
          </a:p>
          <a:p>
            <a:r>
              <a:rPr lang="en-US" dirty="0">
                <a:cs typeface="Courier New" pitchFamily="49" charset="0"/>
              </a:rPr>
              <a:t>The statement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return 0</a:t>
            </a:r>
            <a:r>
              <a:rPr lang="en-US" dirty="0"/>
              <a:t> in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/>
              <a:t>function causes the program to 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4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main()</a:t>
            </a:r>
            <a:r>
              <a:rPr lang="en-US" dirty="0"/>
              <a:t>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9769"/>
            <a:ext cx="8229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cout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</a:rPr>
              <a:t>cout</a:t>
            </a:r>
            <a:r>
              <a:rPr lang="en-US" dirty="0"/>
              <a:t> object: An output object that sends data to a standard output display </a:t>
            </a:r>
            <a:r>
              <a:rPr lang="en-US" dirty="0" smtClean="0"/>
              <a:t>device.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11335"/>
            <a:ext cx="6495273" cy="183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aptop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8107669" y="5420050"/>
            <a:ext cx="705528" cy="576064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cout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Preprocessor command: Starts with a #</a:t>
            </a:r>
          </a:p>
          <a:p>
            <a:pPr lvl="1"/>
            <a:r>
              <a:rPr lang="en-US" dirty="0"/>
              <a:t>Causes an action before the source code is compiled into machine code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#include &lt;file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name&gt;</a:t>
            </a:r>
          </a:p>
          <a:p>
            <a:pPr lvl="1"/>
            <a:r>
              <a:rPr lang="en-US" b="1" dirty="0" smtClean="0">
                <a:cs typeface="Courier New" pitchFamily="49" charset="0"/>
              </a:rPr>
              <a:t> </a:t>
            </a:r>
            <a:r>
              <a:rPr lang="en-US" dirty="0"/>
              <a:t>Causes the named file to be inserted into the source code</a:t>
            </a:r>
          </a:p>
          <a:p>
            <a:r>
              <a:rPr lang="en-US" dirty="0"/>
              <a:t>C++ provides a standard library 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/>
              <a:t>many pre-written classes that can be included </a:t>
            </a:r>
          </a:p>
          <a:p>
            <a:r>
              <a:rPr lang="en-US" b="1" dirty="0" smtClean="0"/>
              <a:t>Header files</a:t>
            </a:r>
            <a:endParaRPr lang="en-US" dirty="0" smtClean="0"/>
          </a:p>
          <a:p>
            <a:pPr lvl="1"/>
            <a:r>
              <a:rPr lang="en-US" dirty="0" smtClean="0"/>
              <a:t>Files included at the head (top) of a C++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8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cout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4963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b="1" dirty="0">
                <a:solidFill>
                  <a:srgbClr val="222222"/>
                </a:solidFill>
                <a:latin typeface="+mj-lt"/>
              </a:rPr>
              <a:t>using namespace &lt;namespace name&gt; </a:t>
            </a:r>
            <a:r>
              <a:rPr lang="en-US" b="1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Indicates where header file is located</a:t>
            </a:r>
          </a:p>
          <a:p>
            <a:pPr marL="792163" lvl="1" indent="-334963">
              <a:spcBef>
                <a:spcPts val="700"/>
              </a:spcBef>
              <a:buClr>
                <a:srgbClr val="222222"/>
              </a:buClr>
              <a:buFont typeface="Arial" pitchFamily="34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>
                <a:solidFill>
                  <a:srgbClr val="222222"/>
                </a:solidFill>
                <a:latin typeface="+mj-lt"/>
              </a:rPr>
              <a:t>Namespaces qualify a name</a:t>
            </a:r>
          </a:p>
          <a:p>
            <a:pPr marL="1249363" lvl="2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>
                <a:solidFill>
                  <a:srgbClr val="222222"/>
                </a:solidFill>
                <a:latin typeface="+mj-lt"/>
              </a:rPr>
              <a:t>A function name in your class can be the same as one used in a standard library class</a:t>
            </a:r>
          </a:p>
          <a:p>
            <a:pPr marL="334963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b="1" dirty="0">
                <a:solidFill>
                  <a:srgbClr val="222222"/>
                </a:solidFill>
                <a:latin typeface="+mj-lt"/>
              </a:rPr>
              <a:t>String: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Any combination of letters, numbers, and special characters enclosed in double quotes</a:t>
            </a:r>
          </a:p>
          <a:p>
            <a:pPr marL="334963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b="1" dirty="0">
                <a:solidFill>
                  <a:srgbClr val="222222"/>
                </a:solidFill>
                <a:latin typeface="+mj-lt"/>
              </a:rPr>
              <a:t>Delimiter: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A symbol that marks the beginning and ending of a string; not part of the string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9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cout</a:t>
            </a:r>
            <a:r>
              <a:rPr lang="en-US" dirty="0"/>
              <a:t>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80728"/>
            <a:ext cx="727834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6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cout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Escape sequence:</a:t>
            </a:r>
            <a:r>
              <a:rPr lang="en-US" dirty="0"/>
              <a:t> One or more characters preceded by a backslash,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\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1081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4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Comments: </a:t>
            </a:r>
            <a:r>
              <a:rPr lang="en-US" sz="2400" dirty="0"/>
              <a:t>Explanatory remarks in the source code added by the programmer </a:t>
            </a:r>
          </a:p>
          <a:p>
            <a:r>
              <a:rPr lang="en-US" sz="2400" b="1" dirty="0"/>
              <a:t>Line comment: </a:t>
            </a:r>
            <a:r>
              <a:rPr lang="en-US" sz="2400" dirty="0"/>
              <a:t>Begins with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400" dirty="0"/>
              <a:t> and continues to the end of the line</a:t>
            </a:r>
          </a:p>
          <a:p>
            <a:pPr lvl="2"/>
            <a:r>
              <a:rPr lang="en-US" dirty="0"/>
              <a:t>Example</a:t>
            </a:r>
            <a:r>
              <a:rPr lang="en-US" dirty="0" smtClean="0"/>
              <a:t>: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25370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dirty="0"/>
              <a:t>Block comments: </a:t>
            </a:r>
            <a:r>
              <a:rPr lang="en-US" dirty="0"/>
              <a:t>comments that span across two or more lines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Begin with </a:t>
            </a:r>
            <a:r>
              <a:rPr lang="en-US" b="1" dirty="0">
                <a:latin typeface="Courier New" pitchFamily="49" charset="0"/>
              </a:rPr>
              <a:t>/*</a:t>
            </a:r>
            <a:r>
              <a:rPr lang="en-US" dirty="0"/>
              <a:t> and end with </a:t>
            </a:r>
            <a:r>
              <a:rPr lang="en-US" b="1" dirty="0">
                <a:latin typeface="Courier New" pitchFamily="49" charset="0"/>
              </a:rPr>
              <a:t>*/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Example:      </a:t>
            </a:r>
          </a:p>
          <a:p>
            <a:pPr lvl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b="1" dirty="0">
                <a:latin typeface="Courier New" pitchFamily="49" charset="0"/>
              </a:rPr>
              <a:t>					/* This is a block comment that</a:t>
            </a:r>
          </a:p>
          <a:p>
            <a:pPr lvl="1">
              <a:buFont typeface="Courier New" pitchFamily="4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b="1" dirty="0">
                <a:latin typeface="Courier New" pitchFamily="49" charset="0"/>
              </a:rPr>
              <a:t>    			spans </a:t>
            </a:r>
          </a:p>
          <a:p>
            <a:pPr lvl="1">
              <a:buFont typeface="Courier New" pitchFamily="4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b="1" dirty="0">
                <a:latin typeface="Courier New" pitchFamily="49" charset="0"/>
              </a:rPr>
              <a:t>    			across three lines */</a:t>
            </a:r>
          </a:p>
          <a:p>
            <a:pPr>
              <a:buFont typeface="Courier New" pitchFamily="4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Courier New" pitchFamily="49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b="1" dirty="0">
              <a:latin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7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Basics </a:t>
            </a:r>
            <a:r>
              <a:rPr lang="en-US" altLang="ko-KR" dirty="0"/>
              <a:t>of C++ Programming</a:t>
            </a:r>
            <a:br>
              <a:rPr lang="en-US" altLang="ko-K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ko-KR" sz="2200" dirty="0" smtClean="0"/>
              <a:t>Modular Program</a:t>
            </a:r>
          </a:p>
          <a:p>
            <a:pPr lvl="1"/>
            <a:r>
              <a:rPr lang="en-US" altLang="ko-KR" sz="2200" dirty="0" smtClean="0"/>
              <a:t>The Main Function</a:t>
            </a:r>
          </a:p>
          <a:p>
            <a:pPr lvl="1"/>
            <a:r>
              <a:rPr lang="en-US" altLang="ko-KR" sz="2200" dirty="0" smtClean="0"/>
              <a:t>Identifiers</a:t>
            </a:r>
          </a:p>
          <a:p>
            <a:pPr lvl="1"/>
            <a:r>
              <a:rPr lang="en-US" altLang="ko-KR" sz="2200" dirty="0"/>
              <a:t>Program Output using </a:t>
            </a:r>
            <a:r>
              <a:rPr lang="en-US" altLang="ko-KR" sz="2200" dirty="0" smtClean="0"/>
              <a:t>cout</a:t>
            </a:r>
          </a:p>
          <a:p>
            <a:pPr lvl="1"/>
            <a:r>
              <a:rPr lang="en-US" altLang="ko-KR" sz="2200" dirty="0" smtClean="0"/>
              <a:t>Data Types</a:t>
            </a:r>
          </a:p>
          <a:p>
            <a:pPr lvl="1"/>
            <a:r>
              <a:rPr lang="en-US" altLang="ko-KR" sz="2200" dirty="0" smtClean="0"/>
              <a:t>Arithmetic Operations</a:t>
            </a:r>
          </a:p>
          <a:p>
            <a:pPr lvl="1"/>
            <a:r>
              <a:rPr lang="en-US" altLang="ko-KR" sz="2200" dirty="0" smtClean="0"/>
              <a:t>Variables</a:t>
            </a:r>
          </a:p>
          <a:p>
            <a:pPr lvl="1"/>
            <a:r>
              <a:rPr lang="en-US" altLang="ko-KR" sz="2200" dirty="0" smtClean="0"/>
              <a:t>Assignment Operations</a:t>
            </a:r>
          </a:p>
          <a:p>
            <a:pPr marL="0" indent="0">
              <a:buNone/>
            </a:pPr>
            <a:endParaRPr lang="en-US" altLang="ko-KR" sz="2600" dirty="0"/>
          </a:p>
          <a:p>
            <a:pPr marL="0" indent="0">
              <a:buNone/>
            </a:pPr>
            <a:r>
              <a:rPr lang="en-US" altLang="ko-KR" sz="2600" b="1" dirty="0">
                <a:solidFill>
                  <a:srgbClr val="0000FF"/>
                </a:solidFill>
              </a:rPr>
              <a:t>Case </a:t>
            </a:r>
            <a:r>
              <a:rPr lang="en-US" altLang="ko-KR" sz="2600" b="1" dirty="0" smtClean="0">
                <a:solidFill>
                  <a:srgbClr val="0000FF"/>
                </a:solidFill>
              </a:rPr>
              <a:t>study: Radar Speed </a:t>
            </a:r>
            <a:r>
              <a:rPr lang="en-US" altLang="ko-KR" sz="2600" b="1" dirty="0">
                <a:solidFill>
                  <a:srgbClr val="0000FF"/>
                </a:solidFill>
              </a:rPr>
              <a:t>Trap, Heat </a:t>
            </a:r>
            <a:r>
              <a:rPr lang="en-US" altLang="ko-KR" sz="2600" b="1" dirty="0" smtClean="0">
                <a:solidFill>
                  <a:srgbClr val="0000FF"/>
                </a:solidFill>
              </a:rPr>
              <a:t>Transfer </a:t>
            </a:r>
          </a:p>
          <a:p>
            <a:pPr marL="0" indent="0">
              <a:buNone/>
            </a:pPr>
            <a:endParaRPr lang="en-US" altLang="ko-KR" sz="2600" dirty="0"/>
          </a:p>
          <a:p>
            <a:pPr marL="0" indent="0">
              <a:buNone/>
            </a:pPr>
            <a:r>
              <a:rPr lang="en-US" altLang="ko-KR" sz="2600" dirty="0"/>
              <a:t>Reading assignment</a:t>
            </a:r>
          </a:p>
          <a:p>
            <a:pPr lvl="1"/>
            <a:r>
              <a:rPr lang="en-US" altLang="ko-KR" sz="2200" dirty="0" smtClean="0"/>
              <a:t>Chapter 2 of the textbook</a:t>
            </a:r>
          </a:p>
          <a:p>
            <a:pPr lvl="1"/>
            <a:r>
              <a:rPr lang="en-US" altLang="ko-KR" sz="2200" dirty="0" smtClean="0"/>
              <a:t>Section 3.1 from Chapter 3 of the textbook</a:t>
            </a:r>
          </a:p>
          <a:p>
            <a:pPr marL="0" indent="0">
              <a:buNone/>
            </a:pPr>
            <a:endParaRPr lang="en-US" altLang="ko-KR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4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type: </a:t>
            </a:r>
            <a:r>
              <a:rPr lang="en-US" dirty="0"/>
              <a:t>A set of values and the operations that can be applied to these values</a:t>
            </a:r>
          </a:p>
          <a:p>
            <a:r>
              <a:rPr lang="en-US" dirty="0"/>
              <a:t>Two fundamental C++ data groupings:</a:t>
            </a:r>
          </a:p>
          <a:p>
            <a:pPr lvl="1"/>
            <a:r>
              <a:rPr lang="en-US" b="1" dirty="0"/>
              <a:t>Class data type </a:t>
            </a:r>
            <a:r>
              <a:rPr lang="en-US" dirty="0"/>
              <a:t>(a class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Created </a:t>
            </a:r>
            <a:r>
              <a:rPr lang="en-US" dirty="0"/>
              <a:t>by the programmer</a:t>
            </a:r>
          </a:p>
          <a:p>
            <a:pPr lvl="1"/>
            <a:r>
              <a:rPr lang="en-US" b="1" dirty="0"/>
              <a:t>Built-in data type </a:t>
            </a:r>
            <a:r>
              <a:rPr lang="en-US" dirty="0"/>
              <a:t>(primitive </a:t>
            </a:r>
            <a:r>
              <a:rPr lang="en-US" dirty="0" smtClean="0"/>
              <a:t>type)</a:t>
            </a:r>
          </a:p>
          <a:p>
            <a:pPr lvl="2"/>
            <a:r>
              <a:rPr lang="en-US" dirty="0" smtClean="0"/>
              <a:t>Part </a:t>
            </a:r>
            <a:r>
              <a:rPr lang="en-US" dirty="0"/>
              <a:t>of the C++ compiler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23" y="4747044"/>
            <a:ext cx="3672408" cy="181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2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Literal (constant): </a:t>
            </a:r>
            <a:r>
              <a:rPr lang="en-US" dirty="0"/>
              <a:t>An actual value</a:t>
            </a:r>
          </a:p>
          <a:p>
            <a:pPr lvl="1"/>
            <a:r>
              <a:rPr lang="en-US" dirty="0"/>
              <a:t>Examples: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3.6		//numeric literal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	“Hello”	//string literal</a:t>
            </a:r>
          </a:p>
          <a:p>
            <a:r>
              <a:rPr lang="en-US" b="1" dirty="0"/>
              <a:t>Integer:  </a:t>
            </a:r>
            <a:r>
              <a:rPr lang="en-US" dirty="0"/>
              <a:t>A whole number</a:t>
            </a:r>
          </a:p>
          <a:p>
            <a:r>
              <a:rPr lang="en-US" dirty="0"/>
              <a:t>C++ has nine built-in integer data types</a:t>
            </a:r>
          </a:p>
          <a:p>
            <a:pPr lvl="1"/>
            <a:r>
              <a:rPr lang="en-US" dirty="0"/>
              <a:t>Each provides different amounts of storage (compiler dependent)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8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Integer Data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760640" cy="43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3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Integer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dirty="0">
                <a:latin typeface="Courier New" pitchFamily="49" charset="0"/>
              </a:rPr>
              <a:t>int</a:t>
            </a:r>
            <a:r>
              <a:rPr lang="en-US" dirty="0"/>
              <a:t> data type: Whole numbers (integers), optionally with plus (</a:t>
            </a:r>
            <a:r>
              <a:rPr lang="en-US" b="1" dirty="0">
                <a:latin typeface="Courier New" pitchFamily="49" charset="0"/>
              </a:rPr>
              <a:t>+)</a:t>
            </a:r>
            <a:r>
              <a:rPr lang="en-US" dirty="0"/>
              <a:t> or minus (</a:t>
            </a:r>
            <a:r>
              <a:rPr lang="en-US" b="1" dirty="0">
                <a:latin typeface="Courier New" pitchFamily="49" charset="0"/>
              </a:rPr>
              <a:t>–)</a:t>
            </a:r>
            <a:r>
              <a:rPr lang="en-US" dirty="0"/>
              <a:t> sign </a:t>
            </a:r>
          </a:p>
          <a:p>
            <a:pPr lvl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Example:  </a:t>
            </a:r>
            <a:r>
              <a:rPr lang="en-US" b="1" dirty="0">
                <a:latin typeface="Courier New" pitchFamily="49" charset="0"/>
              </a:rPr>
              <a:t>2, -5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dirty="0">
                <a:latin typeface="Courier New" pitchFamily="49" charset="0"/>
              </a:rPr>
              <a:t>char</a:t>
            </a:r>
            <a:r>
              <a:rPr lang="en-US" dirty="0"/>
              <a:t> data type: Individual character; any letter, digit, or special character enclosed in single quotes</a:t>
            </a:r>
          </a:p>
          <a:p>
            <a:pPr lvl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‘A’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Character values are usually stored in </a:t>
            </a:r>
            <a:r>
              <a:rPr lang="en-US" b="1" dirty="0"/>
              <a:t>ASCII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1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Integer Data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1678"/>
            <a:ext cx="8229600" cy="45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Integer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</a:rPr>
              <a:t>When storing the ASCII codes </a:t>
            </a:r>
            <a:r>
              <a:rPr lang="en-US" dirty="0" smtClean="0">
                <a:solidFill>
                  <a:srgbClr val="222222"/>
                </a:solidFill>
              </a:rPr>
              <a:t>to </a:t>
            </a:r>
            <a:r>
              <a:rPr lang="en-US" dirty="0">
                <a:solidFill>
                  <a:srgbClr val="222222"/>
                </a:solidFill>
              </a:rPr>
              <a:t>represent </a:t>
            </a:r>
            <a:r>
              <a:rPr lang="en-US" dirty="0" smtClean="0">
                <a:solidFill>
                  <a:srgbClr val="222222"/>
                </a:solidFill>
              </a:rPr>
              <a:t>text each </a:t>
            </a:r>
            <a:r>
              <a:rPr lang="en-US" dirty="0">
                <a:solidFill>
                  <a:srgbClr val="222222"/>
                </a:solidFill>
              </a:rPr>
              <a:t>letter takes one byte of memory and is represented by the associated number from the chart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962400"/>
            <a:ext cx="8886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Bool 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dirty="0"/>
              <a:t> data type: Represents Boolean (logical) data</a:t>
            </a:r>
          </a:p>
          <a:p>
            <a:pPr lvl="1"/>
            <a:r>
              <a:rPr lang="en-US" dirty="0"/>
              <a:t>Restricted to two values: true or false</a:t>
            </a:r>
          </a:p>
          <a:p>
            <a:pPr lvl="1"/>
            <a:r>
              <a:rPr lang="en-US" dirty="0"/>
              <a:t>Useful when a program must examine a condition and take a prescribed course of action, based on whether the condition is true or 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Signed and Unsigned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Signed data type: </a:t>
            </a:r>
            <a:r>
              <a:rPr lang="en-US" dirty="0"/>
              <a:t>One that permits negative, positive, and zero values</a:t>
            </a:r>
          </a:p>
          <a:p>
            <a:r>
              <a:rPr lang="en-US" b="1" dirty="0"/>
              <a:t>Unsigned data type:</a:t>
            </a:r>
            <a:r>
              <a:rPr lang="en-US" dirty="0"/>
              <a:t> Permits only positive and zero values</a:t>
            </a:r>
          </a:p>
          <a:p>
            <a:pPr lvl="1"/>
            <a:r>
              <a:rPr lang="en-US" dirty="0"/>
              <a:t>An unsigned data type provides essentially double the range of its signed counterpart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16674"/>
            <a:ext cx="6768752" cy="26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6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Floating-Point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Floating-point number </a:t>
            </a:r>
            <a:r>
              <a:rPr lang="en-US" dirty="0"/>
              <a:t>(real number): Zero or any positive or negative number containing a decimal point</a:t>
            </a:r>
          </a:p>
          <a:p>
            <a:pPr lvl="2"/>
            <a:r>
              <a:rPr lang="en-US" dirty="0"/>
              <a:t>Examples: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+10.625	5.	-6.2</a:t>
            </a:r>
          </a:p>
          <a:p>
            <a:pPr lvl="2"/>
            <a:r>
              <a:rPr lang="en-US" dirty="0"/>
              <a:t>No special characters are allowed</a:t>
            </a:r>
          </a:p>
          <a:p>
            <a:pPr lvl="2"/>
            <a:r>
              <a:rPr lang="en-US" dirty="0"/>
              <a:t>Three floating-point data types in C++: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dirty="0">
                <a:cs typeface="Courier New" pitchFamily="49" charset="0"/>
              </a:rPr>
              <a:t>(single precision)</a:t>
            </a:r>
            <a:r>
              <a:rPr lang="ar-SA" dirty="0">
                <a:cs typeface="Courier New" pitchFamily="49" charset="0"/>
              </a:rPr>
              <a:t>‏</a:t>
            </a:r>
            <a:endParaRPr lang="en-US" dirty="0">
              <a:cs typeface="Courier New" pitchFamily="49" charset="0"/>
            </a:endParaRP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dirty="0">
                <a:cs typeface="Courier New" pitchFamily="49" charset="0"/>
              </a:rPr>
              <a:t>(double precision)</a:t>
            </a:r>
            <a:r>
              <a:rPr lang="ar-SA" dirty="0">
                <a:cs typeface="Courier New" pitchFamily="49" charset="0"/>
              </a:rPr>
              <a:t>‏</a:t>
            </a:r>
            <a:endParaRPr lang="en-US" dirty="0">
              <a:cs typeface="Courier New" pitchFamily="49" charset="0"/>
            </a:endParaRP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long double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" y="4941168"/>
            <a:ext cx="9144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9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Floating-Point literal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float literal</a:t>
            </a:r>
            <a:r>
              <a:rPr lang="en-US" dirty="0"/>
              <a:t>: Append an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/>
              <a:t> 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/>
              <a:t> to the number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long double literal</a:t>
            </a:r>
            <a:r>
              <a:rPr lang="en-US" dirty="0"/>
              <a:t>: Append an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/>
              <a:t> 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/>
              <a:t> to the number</a:t>
            </a:r>
          </a:p>
          <a:p>
            <a:pPr lvl="1"/>
            <a:r>
              <a:rPr lang="en-US" dirty="0"/>
              <a:t>Examples: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9.234		// a double literal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	9.234F	// a float literal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	9.234L	// a long double literal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5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Modular program: </a:t>
            </a:r>
            <a:r>
              <a:rPr lang="en-US" dirty="0" smtClean="0"/>
              <a:t>A </a:t>
            </a:r>
            <a:r>
              <a:rPr lang="en-US" dirty="0"/>
              <a:t>program consisting of interrelated segments (or </a:t>
            </a:r>
            <a:r>
              <a:rPr lang="en-US" b="1" dirty="0"/>
              <a:t>modules)</a:t>
            </a:r>
            <a:r>
              <a:rPr lang="en-US" dirty="0"/>
              <a:t> </a:t>
            </a:r>
            <a:r>
              <a:rPr lang="en-US" dirty="0" smtClean="0"/>
              <a:t>  arranged </a:t>
            </a:r>
            <a:r>
              <a:rPr lang="en-US" dirty="0"/>
              <a:t>in a logical and understandable form</a:t>
            </a:r>
          </a:p>
          <a:p>
            <a:pPr lvl="1"/>
            <a:r>
              <a:rPr lang="en-US" dirty="0"/>
              <a:t>Easy to develop, correct, and modify</a:t>
            </a:r>
          </a:p>
          <a:p>
            <a:r>
              <a:rPr lang="en-US" dirty="0"/>
              <a:t>Modules in C++ can be classes or </a:t>
            </a:r>
            <a:r>
              <a:rPr lang="en-US" dirty="0" smtClean="0"/>
              <a:t>        functions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6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Arithmetic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C++ supports addition, subtraction, multiplication, division, and modulus division</a:t>
            </a:r>
          </a:p>
          <a:p>
            <a:r>
              <a:rPr lang="en-US" dirty="0"/>
              <a:t>Different data types can be used in the same arithmetic expression</a:t>
            </a:r>
          </a:p>
          <a:p>
            <a:r>
              <a:rPr lang="en-US" dirty="0"/>
              <a:t>Arithmetic operators are binary operators</a:t>
            </a:r>
          </a:p>
          <a:p>
            <a:pPr lvl="1"/>
            <a:r>
              <a:rPr lang="en-US" b="1" dirty="0"/>
              <a:t>Binary operators: </a:t>
            </a:r>
            <a:r>
              <a:rPr lang="en-US" dirty="0"/>
              <a:t>Require two operands</a:t>
            </a:r>
          </a:p>
          <a:p>
            <a:pPr lvl="1">
              <a:spcBef>
                <a:spcPts val="700"/>
              </a:spcBef>
              <a:buClr>
                <a:srgbClr val="222222"/>
              </a:buClr>
            </a:pPr>
            <a:r>
              <a:rPr lang="en-US" b="1" dirty="0">
                <a:solidFill>
                  <a:srgbClr val="222222"/>
                </a:solidFill>
                <a:ea typeface="DejaVu Sans"/>
                <a:cs typeface="DejaVu Sans"/>
              </a:rPr>
              <a:t>Unary operator:</a:t>
            </a:r>
            <a:r>
              <a:rPr lang="en-US" dirty="0">
                <a:solidFill>
                  <a:srgbClr val="222222"/>
                </a:solidFill>
                <a:ea typeface="DejaVu Sans"/>
                <a:cs typeface="DejaVu Sans"/>
              </a:rPr>
              <a:t> Requires only one operand</a:t>
            </a:r>
          </a:p>
          <a:p>
            <a:pPr lvl="1">
              <a:spcBef>
                <a:spcPts val="700"/>
              </a:spcBef>
              <a:buClr>
                <a:srgbClr val="222222"/>
              </a:buClr>
            </a:pPr>
            <a:r>
              <a:rPr lang="en-US" b="1" dirty="0">
                <a:solidFill>
                  <a:srgbClr val="222222"/>
                </a:solidFill>
                <a:ea typeface="DejaVu Sans"/>
                <a:cs typeface="DejaVu Sans"/>
              </a:rPr>
              <a:t>Negation operator (</a:t>
            </a:r>
            <a:r>
              <a:rPr lang="en-US" b="1" dirty="0">
                <a:solidFill>
                  <a:srgbClr val="222222"/>
                </a:solidFill>
                <a:latin typeface="Courier New" pitchFamily="49" charset="0"/>
                <a:ea typeface="DejaVu Sans"/>
                <a:cs typeface="DejaVu Sans"/>
              </a:rPr>
              <a:t>-</a:t>
            </a:r>
            <a:r>
              <a:rPr lang="en-US" b="1" dirty="0">
                <a:solidFill>
                  <a:srgbClr val="222222"/>
                </a:solidFill>
                <a:ea typeface="DejaVu Sans"/>
                <a:cs typeface="DejaVu Sans"/>
              </a:rPr>
              <a:t>):</a:t>
            </a:r>
            <a:r>
              <a:rPr lang="en-US" dirty="0">
                <a:solidFill>
                  <a:srgbClr val="222222"/>
                </a:solidFill>
                <a:ea typeface="DejaVu Sans"/>
                <a:cs typeface="DejaVu Sans"/>
              </a:rPr>
              <a:t> Reverses the sign of the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6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Arithmetic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31</a:t>
            </a:fld>
            <a:endParaRPr lang="ko-KR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821137" y="1564675"/>
            <a:ext cx="5332413" cy="4062413"/>
            <a:chOff x="1152" y="1008"/>
            <a:chExt cx="3359" cy="255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31" y="3140"/>
              <a:ext cx="168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600"/>
                </a:spcBef>
                <a:buClr>
                  <a:srgbClr val="222222"/>
                </a:buClr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222222"/>
                  </a:solidFill>
                  <a:latin typeface="Courier New" pitchFamily="49" charset="0"/>
                </a:rPr>
                <a:t>%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52" y="3140"/>
              <a:ext cx="1679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Clr>
                  <a:srgbClr val="222222"/>
                </a:buClr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222222"/>
                  </a:solidFill>
                  <a:latin typeface="Arial" pitchFamily="34" charset="0"/>
                </a:rPr>
                <a:t>Modulus division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31" y="2714"/>
              <a:ext cx="168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600"/>
                </a:spcBef>
                <a:buClr>
                  <a:srgbClr val="222222"/>
                </a:buClr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222222"/>
                  </a:solidFill>
                  <a:latin typeface="Courier New" pitchFamily="49" charset="0"/>
                </a:rPr>
                <a:t>/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152" y="2714"/>
              <a:ext cx="1679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Clr>
                  <a:srgbClr val="222222"/>
                </a:buClr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222222"/>
                  </a:solidFill>
                  <a:latin typeface="Arial" pitchFamily="34" charset="0"/>
                </a:rPr>
                <a:t>Division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831" y="2287"/>
              <a:ext cx="168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600"/>
                </a:spcBef>
                <a:buClr>
                  <a:srgbClr val="222222"/>
                </a:buClr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222222"/>
                  </a:solidFill>
                  <a:latin typeface="Courier New" pitchFamily="49" charset="0"/>
                </a:rPr>
                <a:t>*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152" y="2287"/>
              <a:ext cx="1679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Clr>
                  <a:srgbClr val="222222"/>
                </a:buClr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222222"/>
                  </a:solidFill>
                  <a:latin typeface="Arial" pitchFamily="34" charset="0"/>
                </a:rPr>
                <a:t>Multiplication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831" y="1860"/>
              <a:ext cx="168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600"/>
                </a:spcBef>
                <a:buClr>
                  <a:srgbClr val="222222"/>
                </a:buClr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222222"/>
                  </a:solidFill>
                  <a:latin typeface="Courier New" pitchFamily="49" charset="0"/>
                </a:rPr>
                <a:t>-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152" y="1860"/>
              <a:ext cx="1679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Clr>
                  <a:srgbClr val="222222"/>
                </a:buClr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222222"/>
                  </a:solidFill>
                  <a:latin typeface="Arial" pitchFamily="34" charset="0"/>
                </a:rPr>
                <a:t>Subtraction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831" y="1435"/>
              <a:ext cx="168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600"/>
                </a:spcBef>
                <a:buClr>
                  <a:srgbClr val="222222"/>
                </a:buClr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222222"/>
                  </a:solidFill>
                  <a:latin typeface="Courier New" pitchFamily="49" charset="0"/>
                </a:rPr>
                <a:t>+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152" y="1435"/>
              <a:ext cx="1679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Clr>
                  <a:srgbClr val="222222"/>
                </a:buClr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222222"/>
                  </a:solidFill>
                  <a:latin typeface="Arial" pitchFamily="34" charset="0"/>
                </a:rPr>
                <a:t>Addition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831" y="1008"/>
              <a:ext cx="168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600"/>
                </a:spcBef>
                <a:buClr>
                  <a:srgbClr val="222222"/>
                </a:buClr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222222"/>
                  </a:solidFill>
                  <a:latin typeface="Arial" pitchFamily="34" charset="0"/>
                </a:rPr>
                <a:t>Operator 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152" y="1008"/>
              <a:ext cx="1679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Clr>
                  <a:srgbClr val="222222"/>
                </a:buClr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222222"/>
                  </a:solidFill>
                  <a:latin typeface="Arial" pitchFamily="34" charset="0"/>
                </a:rPr>
                <a:t>Operation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152" y="1008"/>
              <a:ext cx="3359" cy="1"/>
            </a:xfrm>
            <a:prstGeom prst="line">
              <a:avLst/>
            </a:prstGeom>
            <a:noFill/>
            <a:ln w="12600">
              <a:solidFill>
                <a:srgbClr val="22222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152" y="1435"/>
              <a:ext cx="3359" cy="1"/>
            </a:xfrm>
            <a:prstGeom prst="line">
              <a:avLst/>
            </a:prstGeom>
            <a:noFill/>
            <a:ln w="12600">
              <a:solidFill>
                <a:srgbClr val="22222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152" y="1860"/>
              <a:ext cx="3359" cy="1"/>
            </a:xfrm>
            <a:prstGeom prst="line">
              <a:avLst/>
            </a:prstGeom>
            <a:noFill/>
            <a:ln w="12600">
              <a:solidFill>
                <a:srgbClr val="22222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152" y="2287"/>
              <a:ext cx="3359" cy="1"/>
            </a:xfrm>
            <a:prstGeom prst="line">
              <a:avLst/>
            </a:prstGeom>
            <a:noFill/>
            <a:ln w="12600">
              <a:solidFill>
                <a:srgbClr val="22222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152" y="2714"/>
              <a:ext cx="3359" cy="1"/>
            </a:xfrm>
            <a:prstGeom prst="line">
              <a:avLst/>
            </a:prstGeom>
            <a:noFill/>
            <a:ln w="12600">
              <a:solidFill>
                <a:srgbClr val="22222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152" y="3567"/>
              <a:ext cx="3359" cy="1"/>
            </a:xfrm>
            <a:prstGeom prst="line">
              <a:avLst/>
            </a:prstGeom>
            <a:noFill/>
            <a:ln w="12600">
              <a:solidFill>
                <a:srgbClr val="22222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831" y="1008"/>
              <a:ext cx="1" cy="2559"/>
            </a:xfrm>
            <a:prstGeom prst="line">
              <a:avLst/>
            </a:prstGeom>
            <a:noFill/>
            <a:ln w="12600">
              <a:solidFill>
                <a:srgbClr val="22222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511" y="1008"/>
              <a:ext cx="1" cy="2559"/>
            </a:xfrm>
            <a:prstGeom prst="line">
              <a:avLst/>
            </a:prstGeom>
            <a:noFill/>
            <a:ln w="12600">
              <a:solidFill>
                <a:srgbClr val="22222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152" y="3140"/>
              <a:ext cx="3359" cy="1"/>
            </a:xfrm>
            <a:prstGeom prst="line">
              <a:avLst/>
            </a:prstGeom>
            <a:noFill/>
            <a:ln w="12600">
              <a:solidFill>
                <a:srgbClr val="22222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152" y="1008"/>
              <a:ext cx="1" cy="2559"/>
            </a:xfrm>
            <a:prstGeom prst="line">
              <a:avLst/>
            </a:prstGeom>
            <a:noFill/>
            <a:ln w="12600">
              <a:solidFill>
                <a:srgbClr val="22222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41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32</a:t>
            </a:fld>
            <a:endParaRPr lang="ko-KR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49249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1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Expression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4963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b="1" dirty="0">
                <a:solidFill>
                  <a:srgbClr val="222222"/>
                </a:solidFill>
              </a:rPr>
              <a:t>Expression:</a:t>
            </a:r>
            <a:r>
              <a:rPr lang="en-US" dirty="0">
                <a:solidFill>
                  <a:srgbClr val="222222"/>
                </a:solidFill>
              </a:rPr>
              <a:t> Any combination of operators and operands that can be evaluated to yield a value</a:t>
            </a:r>
          </a:p>
          <a:p>
            <a:pPr marL="334963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>
                <a:solidFill>
                  <a:srgbClr val="222222"/>
                </a:solidFill>
              </a:rPr>
              <a:t>If all operands are the same data type, the expression is named by the data type used (integer expression, floating-point expression, etc.)</a:t>
            </a:r>
            <a:r>
              <a:rPr lang="ar-SA" dirty="0">
                <a:solidFill>
                  <a:srgbClr val="222222"/>
                </a:solidFill>
              </a:rPr>
              <a:t>‏</a:t>
            </a:r>
            <a:endParaRPr lang="en-US" dirty="0">
              <a:solidFill>
                <a:srgbClr val="222222"/>
              </a:solidFill>
            </a:endParaRPr>
          </a:p>
          <a:p>
            <a:pPr marL="334963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b="1" dirty="0">
                <a:solidFill>
                  <a:srgbClr val="222222"/>
                </a:solidFill>
              </a:rPr>
              <a:t>Mixed-mode expression:</a:t>
            </a:r>
            <a:r>
              <a:rPr lang="en-US" dirty="0">
                <a:solidFill>
                  <a:srgbClr val="222222"/>
                </a:solidFill>
              </a:rPr>
              <a:t> Contains integer and floating-point operands</a:t>
            </a:r>
          </a:p>
          <a:p>
            <a:pPr marL="792163" lvl="1" indent="-334963">
              <a:spcBef>
                <a:spcPts val="700"/>
              </a:spcBef>
              <a:buClr>
                <a:srgbClr val="222222"/>
              </a:buClr>
              <a:buFont typeface="Arial" pitchFamily="34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>
                <a:solidFill>
                  <a:srgbClr val="222222"/>
                </a:solidFill>
              </a:rPr>
              <a:t>Yields a double-precision </a:t>
            </a:r>
            <a:r>
              <a:rPr lang="en-US" dirty="0" smtClean="0">
                <a:solidFill>
                  <a:srgbClr val="222222"/>
                </a:solidFill>
              </a:rPr>
              <a:t>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1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Integer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division: Yields an integer result</a:t>
            </a:r>
          </a:p>
          <a:p>
            <a:pPr lvl="1"/>
            <a:r>
              <a:rPr lang="en-US" dirty="0"/>
              <a:t>Any fractional remainders are dropped (truncated)</a:t>
            </a:r>
            <a:r>
              <a:rPr lang="ar-SA" dirty="0"/>
              <a:t>‏</a:t>
            </a:r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15/2</a:t>
            </a:r>
            <a:r>
              <a:rPr lang="en-US" dirty="0"/>
              <a:t> yields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dirty="0"/>
              <a:t>Modulus (remainder) operator: Returns only the remainder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9 % 4 </a:t>
            </a:r>
            <a:r>
              <a:rPr lang="en-US" dirty="0"/>
              <a:t>yields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3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Expressions with multiple operators are evaluated by precedence of operators: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All negations occur first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Multiplication, division, and modulus are next, from left to right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Addition and subtraction are last, from left to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35</a:t>
            </a:fld>
            <a:endParaRPr lang="ko-KR" alt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2" y="4581128"/>
            <a:ext cx="902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Variables and Declaration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4963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b="1" dirty="0">
                <a:solidFill>
                  <a:srgbClr val="222222"/>
                </a:solidFill>
                <a:ea typeface="DejaVu Sans"/>
                <a:cs typeface="DejaVu Sans"/>
              </a:rPr>
              <a:t>Variable:</a:t>
            </a:r>
            <a:r>
              <a:rPr lang="en-US" dirty="0">
                <a:solidFill>
                  <a:srgbClr val="222222"/>
                </a:solidFill>
                <a:ea typeface="DejaVu Sans"/>
                <a:cs typeface="DejaVu Sans"/>
              </a:rPr>
              <a:t> All integer, float-point, and other values used in a program are stored and retrieved from the computer's memory</a:t>
            </a:r>
          </a:p>
          <a:p>
            <a:pPr marL="334963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>
                <a:solidFill>
                  <a:srgbClr val="222222"/>
                </a:solidFill>
                <a:ea typeface="DejaVu Sans"/>
                <a:cs typeface="DejaVu Sans"/>
              </a:rPr>
              <a:t>Each memory location has a unique address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05064"/>
            <a:ext cx="4572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9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Variables and Declaration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4963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b="1" dirty="0">
                <a:solidFill>
                  <a:srgbClr val="222222"/>
                </a:solidFill>
                <a:ea typeface="DejaVu Sans"/>
                <a:cs typeface="DejaVu Sans"/>
              </a:rPr>
              <a:t>Variable:</a:t>
            </a:r>
            <a:r>
              <a:rPr lang="en-US" dirty="0">
                <a:solidFill>
                  <a:srgbClr val="222222"/>
                </a:solidFill>
                <a:ea typeface="DejaVu Sans"/>
                <a:cs typeface="DejaVu Sans"/>
              </a:rPr>
              <a:t> Symbolic identifier for a memory address where data can be held</a:t>
            </a:r>
          </a:p>
          <a:p>
            <a:pPr marL="334963" indent="-334963">
              <a:spcBef>
                <a:spcPts val="70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>
                <a:solidFill>
                  <a:srgbClr val="222222"/>
                </a:solidFill>
                <a:ea typeface="DejaVu Sans"/>
                <a:cs typeface="DejaVu Sans"/>
              </a:rPr>
              <a:t>Use identifier naming rules for variable names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8674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Variables and Declaration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Assignment statement: </a:t>
            </a:r>
            <a:r>
              <a:rPr lang="en-US" dirty="0"/>
              <a:t>Used to store a value into a variable</a:t>
            </a:r>
          </a:p>
          <a:p>
            <a:r>
              <a:rPr lang="en-US" dirty="0"/>
              <a:t>Value of the expression on the right is assigned to the memory location of the variable on the left side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Examples: 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num1 = 45;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	num2 = 12;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	total = num1 + num2;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3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Variables and Declaration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Declaration statement: </a:t>
            </a:r>
            <a:r>
              <a:rPr lang="en-US" dirty="0"/>
              <a:t>Specifies the data type and identifier of a variable; sets up the memory location</a:t>
            </a:r>
          </a:p>
          <a:p>
            <a:pPr lvl="1"/>
            <a:r>
              <a:rPr lang="en-US" dirty="0"/>
              <a:t>Syntax:	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dataType variableName;</a:t>
            </a:r>
          </a:p>
          <a:p>
            <a:r>
              <a:rPr lang="en-US" dirty="0"/>
              <a:t>Data type is any valid C++ data type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int sum;</a:t>
            </a:r>
          </a:p>
          <a:p>
            <a:r>
              <a:rPr lang="en-US" dirty="0"/>
              <a:t>Declarations may be used anywhere in a function</a:t>
            </a:r>
          </a:p>
          <a:p>
            <a:pPr lvl="1"/>
            <a:r>
              <a:rPr lang="en-US" dirty="0"/>
              <a:t>Usually grouped at the opening brace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2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Function: </a:t>
            </a:r>
            <a:r>
              <a:rPr lang="en-US" dirty="0"/>
              <a:t>Accepts an input, processes </a:t>
            </a:r>
            <a:r>
              <a:rPr lang="en-US" dirty="0" smtClean="0"/>
              <a:t>   the </a:t>
            </a:r>
            <a:r>
              <a:rPr lang="en-US" dirty="0"/>
              <a:t>input, and produces an output</a:t>
            </a:r>
          </a:p>
          <a:p>
            <a:pPr lvl="1"/>
            <a:r>
              <a:rPr lang="en-US" dirty="0"/>
              <a:t>A function’s processing is encapsulated and hidden within the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24" y="3048000"/>
            <a:ext cx="3860089" cy="33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5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Variables and Declaration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Multiple </a:t>
            </a:r>
            <a:r>
              <a:rPr lang="en-US" dirty="0"/>
              <a:t>variables of the same data type can be declared in a single declaration statement</a:t>
            </a:r>
          </a:p>
          <a:p>
            <a:pPr lvl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Example: </a:t>
            </a:r>
          </a:p>
          <a:p>
            <a:pPr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   			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double grade1, grade2, total, average;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Variables can be initialized in a declaration</a:t>
            </a:r>
          </a:p>
          <a:p>
            <a:pPr lvl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Example: 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>
                <a:latin typeface="Courier New" pitchFamily="49" charset="0"/>
              </a:rPr>
              <a:t>		</a:t>
            </a:r>
            <a:r>
              <a:rPr lang="en-US" sz="2200" dirty="0">
                <a:latin typeface="Courier New" pitchFamily="49" charset="0"/>
              </a:rPr>
              <a:t>double grade1 = 87.0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A variable must be declared before it is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Variables and Declaration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41</a:t>
            </a:fld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823187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6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Assignment Statement: </a:t>
            </a:r>
            <a:r>
              <a:rPr lang="en-US" dirty="0"/>
              <a:t>Assigns the value of the expression on the right side of the = to the variable on the left side of the =</a:t>
            </a:r>
          </a:p>
          <a:p>
            <a:r>
              <a:rPr lang="en-US" dirty="0"/>
              <a:t>Another assignment statement using the same variable will overwrite the previous value with the new value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2800" dirty="0"/>
              <a:t>Examples: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sz="2800" b="1" dirty="0">
                <a:latin typeface="Courier New" pitchFamily="49" charset="0"/>
              </a:rPr>
              <a:t>slope = 3.7;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</a:rPr>
              <a:t>		slope = 6.28;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3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Right side of an assignment statement may contain any expression that can be evaluated to a value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sz="2800" dirty="0"/>
              <a:t>Examples: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	</a:t>
            </a:r>
            <a:r>
              <a:rPr lang="en-US" sz="2800" b="1" dirty="0">
                <a:latin typeface="Courier New" pitchFamily="49" charset="0"/>
              </a:rPr>
              <a:t>newtotal = 18.3 + total;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>
                <a:latin typeface="Courier New" pitchFamily="49" charset="0"/>
              </a:rPr>
              <a:t>		taxes = .06*amount;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>
                <a:latin typeface="Courier New" pitchFamily="49" charset="0"/>
              </a:rPr>
              <a:t>		average = sum / items;</a:t>
            </a:r>
          </a:p>
          <a:p>
            <a:pPr>
              <a:lnSpc>
                <a:spcPct val="90000"/>
              </a:lnSpc>
            </a:pPr>
            <a:r>
              <a:rPr lang="en-US" dirty="0"/>
              <a:t>Only one variable can be on the left side of an assignment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7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44</a:t>
            </a:fld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973"/>
            <a:ext cx="217156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7"/>
            <a:ext cx="7992888" cy="343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b="1" dirty="0"/>
              <a:t>Assignment operator:</a:t>
            </a:r>
            <a:r>
              <a:rPr lang="en-US" dirty="0"/>
              <a:t> The = sign</a:t>
            </a:r>
          </a:p>
          <a:p>
            <a:pPr marL="342900" indent="-342900">
              <a:buFontTx/>
              <a:buChar char="•"/>
            </a:pPr>
            <a:r>
              <a:rPr lang="en-US" b="1" dirty="0"/>
              <a:t>C++ statement:</a:t>
            </a:r>
            <a:r>
              <a:rPr lang="en-US" dirty="0"/>
              <a:t> Any expression terminated by a </a:t>
            </a:r>
            <a:r>
              <a:rPr lang="en-US" dirty="0" smtClean="0"/>
              <a:t>semicolon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b="1" dirty="0"/>
              <a:t>Accumulation statement:</a:t>
            </a:r>
            <a:r>
              <a:rPr lang="en-US" dirty="0"/>
              <a:t> Has the effect of accumulating, or totaling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	</a:t>
            </a:r>
            <a:r>
              <a:rPr lang="en-US" dirty="0" smtClean="0"/>
              <a:t>Syntax:</a:t>
            </a:r>
          </a:p>
          <a:p>
            <a:pPr marL="800084" lvl="2" indent="0">
              <a:lnSpc>
                <a:spcPct val="90000"/>
              </a:lnSpc>
              <a:buNone/>
            </a:pPr>
            <a:r>
              <a:rPr lang="en-US" b="1" dirty="0" smtClean="0">
                <a:latin typeface="Courier New" pitchFamily="49" charset="0"/>
              </a:rPr>
              <a:t>variable </a:t>
            </a:r>
            <a:r>
              <a:rPr lang="en-US" b="1" dirty="0">
                <a:latin typeface="Courier New" pitchFamily="49" charset="0"/>
              </a:rPr>
              <a:t>= variable + newValue;</a:t>
            </a:r>
          </a:p>
          <a:p>
            <a:pPr marL="342900" indent="-34290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9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Additional assignment operators provide short cuts: </a:t>
            </a:r>
            <a:r>
              <a:rPr lang="en-US" sz="2600" b="1" dirty="0">
                <a:latin typeface="Courier New" pitchFamily="49" charset="0"/>
              </a:rPr>
              <a:t>+=</a:t>
            </a:r>
            <a:r>
              <a:rPr lang="en-US" sz="2600" dirty="0"/>
              <a:t>, </a:t>
            </a:r>
            <a:r>
              <a:rPr lang="en-US" sz="2600" b="1" dirty="0">
                <a:latin typeface="Courier New" pitchFamily="49" charset="0"/>
              </a:rPr>
              <a:t>-=</a:t>
            </a:r>
            <a:r>
              <a:rPr lang="en-US" sz="2600" dirty="0"/>
              <a:t>, </a:t>
            </a:r>
            <a:r>
              <a:rPr lang="en-US" sz="2600" b="1" dirty="0">
                <a:latin typeface="Courier New" pitchFamily="49" charset="0"/>
              </a:rPr>
              <a:t>*=</a:t>
            </a:r>
            <a:r>
              <a:rPr lang="en-US" sz="2600" dirty="0"/>
              <a:t>, </a:t>
            </a:r>
            <a:r>
              <a:rPr lang="en-US" sz="2600" b="1" dirty="0">
                <a:latin typeface="Courier New" pitchFamily="49" charset="0"/>
              </a:rPr>
              <a:t>/=</a:t>
            </a:r>
            <a:r>
              <a:rPr lang="en-US" sz="2600" dirty="0"/>
              <a:t>, </a:t>
            </a:r>
            <a:r>
              <a:rPr lang="en-US" sz="2600" b="1" dirty="0">
                <a:latin typeface="Courier New" pitchFamily="49" charset="0"/>
              </a:rPr>
              <a:t>%=</a:t>
            </a:r>
          </a:p>
          <a:p>
            <a:pPr lvl="1">
              <a:buNone/>
            </a:pPr>
            <a:r>
              <a:rPr lang="en-US" dirty="0"/>
              <a:t>Example:</a:t>
            </a:r>
          </a:p>
          <a:p>
            <a:pPr lvl="1"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sum = sum + 10;</a:t>
            </a:r>
          </a:p>
          <a:p>
            <a:pPr lvl="1">
              <a:buNone/>
            </a:pPr>
            <a:r>
              <a:rPr lang="en-US" dirty="0"/>
              <a:t>is equivalent to: </a:t>
            </a:r>
            <a:r>
              <a:rPr lang="en-US" b="1" dirty="0">
                <a:latin typeface="Courier New" pitchFamily="49" charset="0"/>
              </a:rPr>
              <a:t>sum += 10;</a:t>
            </a:r>
          </a:p>
          <a:p>
            <a:pPr lvl="1">
              <a:buNone/>
            </a:pPr>
            <a:r>
              <a:rPr lang="en-US" b="1" dirty="0">
                <a:latin typeface="Courier New" pitchFamily="49" charset="0"/>
              </a:rPr>
              <a:t>		price *= rate +1;</a:t>
            </a:r>
          </a:p>
          <a:p>
            <a:pPr lvl="1">
              <a:buNone/>
            </a:pPr>
            <a:r>
              <a:rPr lang="en-US" dirty="0"/>
              <a:t>is equivalent to:</a:t>
            </a:r>
            <a:r>
              <a:rPr lang="en-US" b="1" dirty="0">
                <a:latin typeface="Courier New" pitchFamily="49" charset="0"/>
              </a:rPr>
              <a:t> </a:t>
            </a:r>
          </a:p>
          <a:p>
            <a:pPr lvl="1">
              <a:buNone/>
            </a:pPr>
            <a:r>
              <a:rPr lang="en-US" b="1" dirty="0">
                <a:latin typeface="Courier New" pitchFamily="49" charset="0"/>
              </a:rPr>
              <a:t>		price = price * (rate + 1);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8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47</a:t>
            </a:fld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19"/>
            <a:ext cx="8249460" cy="450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7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Increment operator </a:t>
            </a:r>
            <a:r>
              <a:rPr lang="en-US" sz="2600" b="1" dirty="0">
                <a:latin typeface="Courier New" pitchFamily="49" charset="0"/>
              </a:rPr>
              <a:t>++</a:t>
            </a:r>
            <a:r>
              <a:rPr lang="en-US" sz="2600" b="1" dirty="0"/>
              <a:t>:</a:t>
            </a:r>
            <a:r>
              <a:rPr lang="en-US" sz="2600" dirty="0"/>
              <a:t> Unary operator for the special case when a variable is increased by 1</a:t>
            </a:r>
          </a:p>
          <a:p>
            <a:r>
              <a:rPr lang="en-US" sz="2600" b="1" dirty="0"/>
              <a:t>Prefix increment operator</a:t>
            </a:r>
            <a:r>
              <a:rPr lang="en-US" sz="2600" dirty="0"/>
              <a:t> appears before the variable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++i</a:t>
            </a:r>
          </a:p>
          <a:p>
            <a:r>
              <a:rPr lang="en-US" sz="2600" b="1" dirty="0"/>
              <a:t>Postfix increment operator</a:t>
            </a:r>
            <a:r>
              <a:rPr lang="en-US" sz="2600" dirty="0"/>
              <a:t> appears after the variable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i++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Example:	</a:t>
            </a:r>
            <a:r>
              <a:rPr lang="en-US" b="1" dirty="0">
                <a:latin typeface="Courier New" pitchFamily="49" charset="0"/>
              </a:rPr>
              <a:t>k = ++n;	//prefix increment</a:t>
            </a:r>
          </a:p>
          <a:p>
            <a:pPr>
              <a:buNone/>
            </a:pPr>
            <a:r>
              <a:rPr lang="en-US" dirty="0"/>
              <a:t>    is equivalent to: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	  </a:t>
            </a:r>
            <a:r>
              <a:rPr lang="en-US" b="1" dirty="0">
                <a:latin typeface="Courier New" pitchFamily="49" charset="0"/>
              </a:rPr>
              <a:t>n = n + 1;  //increment n first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 k = n;	 	 //assign n’s value to k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Example:	</a:t>
            </a:r>
            <a:r>
              <a:rPr lang="en-US" b="1" dirty="0">
                <a:latin typeface="Courier New" pitchFamily="49" charset="0"/>
              </a:rPr>
              <a:t>k = n++;	//postfix increment</a:t>
            </a:r>
          </a:p>
          <a:p>
            <a:pPr>
              <a:buNone/>
            </a:pPr>
            <a:r>
              <a:rPr lang="en-US" dirty="0"/>
              <a:t>    is equivalent to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	  </a:t>
            </a:r>
            <a:r>
              <a:rPr lang="en-US" b="1" dirty="0">
                <a:latin typeface="Courier New" pitchFamily="49" charset="0"/>
              </a:rPr>
              <a:t>k = n;		 //assign n’s value to k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	 </a:t>
            </a:r>
            <a:r>
              <a:rPr lang="en-US" b="1" dirty="0" smtClean="0">
                <a:latin typeface="Courier New" pitchFamily="49" charset="0"/>
              </a:rPr>
              <a:t> n </a:t>
            </a:r>
            <a:r>
              <a:rPr lang="en-US" b="1" dirty="0">
                <a:latin typeface="Courier New" pitchFamily="49" charset="0"/>
              </a:rPr>
              <a:t>= n + 1</a:t>
            </a:r>
            <a:r>
              <a:rPr lang="en-US" b="1" dirty="0" smtClean="0">
                <a:latin typeface="Courier New" pitchFamily="49" charset="0"/>
              </a:rPr>
              <a:t>; //</a:t>
            </a:r>
            <a:r>
              <a:rPr lang="en-US" b="1" dirty="0">
                <a:latin typeface="Courier New" pitchFamily="49" charset="0"/>
              </a:rPr>
              <a:t>and then increment 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5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Class: </a:t>
            </a:r>
            <a:r>
              <a:rPr lang="en-US" dirty="0" smtClean="0"/>
              <a:t>Contains both data and functions used to manipulate the data</a:t>
            </a:r>
          </a:p>
          <a:p>
            <a:r>
              <a:rPr lang="en-US" b="1" dirty="0" smtClean="0"/>
              <a:t>Identifier:</a:t>
            </a:r>
            <a:r>
              <a:rPr lang="en-US" dirty="0" smtClean="0"/>
              <a:t>  A name given to an element of the language, such as a class or         function </a:t>
            </a:r>
          </a:p>
          <a:p>
            <a:pPr lvl="1"/>
            <a:r>
              <a:rPr lang="en-US" dirty="0" smtClean="0"/>
              <a:t>Rules for forming identifier names:</a:t>
            </a:r>
          </a:p>
          <a:p>
            <a:pPr lvl="2"/>
            <a:r>
              <a:rPr lang="en-US" dirty="0" smtClean="0"/>
              <a:t>First character must be a letter or underscore</a:t>
            </a:r>
          </a:p>
          <a:p>
            <a:pPr lvl="2"/>
            <a:r>
              <a:rPr lang="en-US" dirty="0" smtClean="0"/>
              <a:t>Only letters, digits, or underscores may follow    the initial letter (no blanks allowed)</a:t>
            </a:r>
            <a:r>
              <a:rPr lang="ar-SA" dirty="0" smtClean="0"/>
              <a:t>‏</a:t>
            </a:r>
            <a:endParaRPr lang="en-US" dirty="0" smtClean="0"/>
          </a:p>
          <a:p>
            <a:pPr lvl="2"/>
            <a:r>
              <a:rPr lang="en-US" dirty="0" smtClean="0"/>
              <a:t>Keywords cannot be used as identifiers</a:t>
            </a:r>
          </a:p>
          <a:p>
            <a:pPr lvl="2"/>
            <a:r>
              <a:rPr lang="en-US" dirty="0" smtClean="0"/>
              <a:t>Maximum length of an identifier =                   1024 characters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Decrement operator</a:t>
            </a:r>
            <a:r>
              <a:rPr lang="en-US" sz="2600" dirty="0"/>
              <a:t> </a:t>
            </a:r>
            <a:r>
              <a:rPr lang="en-US" sz="2600" b="1" dirty="0">
                <a:latin typeface="Courier New" pitchFamily="49" charset="0"/>
              </a:rPr>
              <a:t>--</a:t>
            </a:r>
            <a:r>
              <a:rPr lang="en-US" sz="2600" b="1" dirty="0"/>
              <a:t>:</a:t>
            </a:r>
            <a:r>
              <a:rPr lang="en-US" sz="2600" dirty="0"/>
              <a:t> Unary operator for the special case when a variable is decreased by 1</a:t>
            </a:r>
          </a:p>
          <a:p>
            <a:r>
              <a:rPr lang="en-US" sz="2600" b="1" dirty="0"/>
              <a:t>Prefix decrement operator</a:t>
            </a:r>
            <a:r>
              <a:rPr lang="en-US" sz="2600" dirty="0"/>
              <a:t> appears before the variable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--i;</a:t>
            </a:r>
          </a:p>
          <a:p>
            <a:r>
              <a:rPr lang="en-US" sz="2600" b="1" dirty="0"/>
              <a:t>Postfix decrement operator</a:t>
            </a:r>
            <a:r>
              <a:rPr lang="en-US" sz="2600" dirty="0"/>
              <a:t> appears after the variable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i--;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5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Radar Speed Trap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51</a:t>
            </a:fld>
            <a:endParaRPr lang="ko-KR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10674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4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Radar Speed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highway-patrol speed-detection radar emits a beam of microwaves at a frequency </a:t>
            </a:r>
            <a:r>
              <a:rPr lang="en-US" dirty="0" smtClean="0"/>
              <a:t>designated </a:t>
            </a:r>
            <a:r>
              <a:rPr lang="en-US" dirty="0"/>
              <a:t>as </a:t>
            </a:r>
            <a:r>
              <a:rPr lang="en-US" i="1" dirty="0" smtClean="0"/>
              <a:t>f</a:t>
            </a:r>
            <a:r>
              <a:rPr lang="en-US" i="1" baseline="-25000" dirty="0" smtClean="0"/>
              <a:t>e</a:t>
            </a:r>
            <a:endParaRPr lang="en-US" i="1" baseline="-25000" dirty="0"/>
          </a:p>
          <a:p>
            <a:r>
              <a:rPr lang="en-US" dirty="0" smtClean="0"/>
              <a:t>The </a:t>
            </a:r>
            <a:r>
              <a:rPr lang="en-US" dirty="0"/>
              <a:t>beam is reflected off an approaching car, and the radar unit picks up and </a:t>
            </a:r>
            <a:r>
              <a:rPr lang="en-US" dirty="0" smtClean="0"/>
              <a:t>analyzes </a:t>
            </a:r>
            <a:r>
              <a:rPr lang="en-US" dirty="0"/>
              <a:t>the reflected beam’s frequency, </a:t>
            </a:r>
            <a:r>
              <a:rPr lang="en-US" i="1" dirty="0" smtClean="0"/>
              <a:t>f</a:t>
            </a:r>
            <a:r>
              <a:rPr lang="en-US" i="1" baseline="-25000" dirty="0" smtClean="0"/>
              <a:t>r</a:t>
            </a:r>
            <a:endParaRPr lang="en-US" i="1" baseline="-25000" dirty="0"/>
          </a:p>
          <a:p>
            <a:r>
              <a:rPr lang="en-US" dirty="0" smtClean="0"/>
              <a:t>The </a:t>
            </a:r>
            <a:r>
              <a:rPr lang="en-US" dirty="0"/>
              <a:t>reflected beam’s frequency is shifted slightly </a:t>
            </a:r>
            <a:r>
              <a:rPr lang="en-US" dirty="0" smtClean="0"/>
              <a:t>from </a:t>
            </a:r>
            <a:r>
              <a:rPr lang="en-US" i="1" dirty="0" smtClean="0"/>
              <a:t>f</a:t>
            </a:r>
            <a:r>
              <a:rPr lang="en-US" i="1" baseline="-25000" dirty="0" smtClean="0"/>
              <a:t>e</a:t>
            </a:r>
            <a:r>
              <a:rPr lang="en-US" dirty="0" smtClean="0"/>
              <a:t> to </a:t>
            </a:r>
            <a:r>
              <a:rPr lang="en-US" i="1" dirty="0" smtClean="0"/>
              <a:t>f</a:t>
            </a:r>
            <a:r>
              <a:rPr lang="en-US" i="1" baseline="-25000" dirty="0" smtClean="0"/>
              <a:t>r</a:t>
            </a:r>
            <a:r>
              <a:rPr lang="en-US" dirty="0" smtClean="0"/>
              <a:t> because </a:t>
            </a:r>
            <a:r>
              <a:rPr lang="en-US" dirty="0"/>
              <a:t>of the car’s motion.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relationship between the speed of the car,  </a:t>
                </a:r>
                <a:r>
                  <a:rPr lang="en-US" b="1" dirty="0"/>
                  <a:t>v</a:t>
                </a:r>
                <a:r>
                  <a:rPr lang="en-US" dirty="0"/>
                  <a:t>, in miles per hour (mph), and the two microwave frequencies </a:t>
                </a:r>
                <a:r>
                  <a:rPr lang="en-US" dirty="0" smtClean="0"/>
                  <a:t>is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0" smtClean="0">
                          <a:latin typeface="Cambria Math"/>
                        </a:rPr>
                        <m:t>=(</m:t>
                      </m:r>
                      <m:r>
                        <a:rPr lang="en-US" b="0" i="0" smtClean="0">
                          <a:latin typeface="Cambria Math"/>
                        </a:rPr>
                        <m:t>6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  <m:r>
                        <a:rPr lang="en-US" b="0" i="0" smtClean="0">
                          <a:latin typeface="Cambria Math"/>
                        </a:rPr>
                        <m:t>685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x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𝑚𝑝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where the emitted waves have a frequency of   </a:t>
                </a:r>
                <a:r>
                  <a:rPr lang="en-US" dirty="0" smtClean="0"/>
                  <a:t>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f</a:t>
                </a:r>
                <a:r>
                  <a:rPr lang="en-US" i="1" baseline="-25000" dirty="0"/>
                  <a:t>e</a:t>
                </a:r>
                <a:r>
                  <a:rPr lang="en-US" dirty="0" smtClean="0"/>
                  <a:t>  </a:t>
                </a:r>
                <a:r>
                  <a:rPr lang="en-US" dirty="0"/>
                  <a:t>= 2 × 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10 </a:t>
                </a:r>
                <a:r>
                  <a:rPr lang="en-US" dirty="0" smtClean="0"/>
                  <a:t>sec </a:t>
                </a:r>
                <a:r>
                  <a:rPr lang="en-US" baseline="30000" dirty="0" smtClean="0"/>
                  <a:t>-1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1752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write </a:t>
            </a:r>
            <a:r>
              <a:rPr lang="en-US" dirty="0"/>
              <a:t>a </a:t>
            </a:r>
            <a:r>
              <a:rPr lang="en-US" dirty="0" smtClean="0"/>
              <a:t>C </a:t>
            </a:r>
            <a:r>
              <a:rPr lang="en-US" dirty="0"/>
              <a:t>++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the software development </a:t>
            </a:r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/>
              <a:t>and </a:t>
            </a:r>
            <a:r>
              <a:rPr lang="en-US" dirty="0" smtClean="0"/>
              <a:t>display </a:t>
            </a:r>
            <a:r>
              <a:rPr lang="en-US" dirty="0"/>
              <a:t>the speed corresponding to a received frequency of 2.000004 × </a:t>
            </a:r>
            <a:r>
              <a:rPr lang="en-US" dirty="0" smtClean="0"/>
              <a:t>10</a:t>
            </a:r>
            <a:r>
              <a:rPr lang="en-US" baseline="30000" dirty="0" smtClean="0"/>
              <a:t>10 </a:t>
            </a:r>
            <a:r>
              <a:rPr lang="en-US" dirty="0" smtClean="0"/>
              <a:t>sec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8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Radar Speed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Step 1: Analyze the Problem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Understand the desired outputs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Determine the required inputs</a:t>
            </a:r>
          </a:p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Step 2: Develop a Solution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Determine the algorithms to be used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Use </a:t>
            </a:r>
            <a:r>
              <a:rPr lang="en-US" b="1" dirty="0"/>
              <a:t>top-down approach</a:t>
            </a:r>
            <a:r>
              <a:rPr lang="en-US" dirty="0"/>
              <a:t> to design</a:t>
            </a:r>
          </a:p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Step 3: Code the Solution</a:t>
            </a:r>
          </a:p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Step 4: Test and Correct the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1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Radar Speed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the Problem  </a:t>
            </a:r>
          </a:p>
          <a:p>
            <a:pPr lvl="1"/>
            <a:r>
              <a:rPr lang="en-US" dirty="0"/>
              <a:t>Output: Speed of the car </a:t>
            </a:r>
          </a:p>
          <a:p>
            <a:pPr lvl="1"/>
            <a:r>
              <a:rPr lang="en-US" dirty="0"/>
              <a:t>Inputs: Emitted frequency and received frequency  </a:t>
            </a:r>
          </a:p>
          <a:p>
            <a:r>
              <a:rPr lang="en-US" dirty="0"/>
              <a:t>Develop a Solution</a:t>
            </a:r>
          </a:p>
          <a:p>
            <a:pPr lvl="1"/>
            <a:r>
              <a:rPr lang="en-US" dirty="0"/>
              <a:t>Algorithm:    </a:t>
            </a:r>
          </a:p>
          <a:p>
            <a:pPr lvl="2"/>
            <a:r>
              <a:rPr lang="en-US" dirty="0"/>
              <a:t>Assign values to f0 and f1</a:t>
            </a:r>
          </a:p>
          <a:p>
            <a:pPr lvl="2"/>
            <a:r>
              <a:rPr lang="en-US" dirty="0"/>
              <a:t>Calculate and display speed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6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Radar Speed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the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57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8665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Radar Speed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and Correct the Program</a:t>
            </a:r>
          </a:p>
          <a:p>
            <a:pPr lvl="1"/>
            <a:r>
              <a:rPr lang="en-US" dirty="0"/>
              <a:t>Verify that the calculation and displayed value agree with the previous hand calculation</a:t>
            </a:r>
          </a:p>
          <a:p>
            <a:pPr lvl="1"/>
            <a:r>
              <a:rPr lang="en-US" dirty="0"/>
              <a:t>Use the program with different values of received </a:t>
            </a:r>
            <a:r>
              <a:rPr lang="en-US" dirty="0" smtClean="0"/>
              <a:t>frequencies</a:t>
            </a:r>
          </a:p>
          <a:p>
            <a:r>
              <a:rPr lang="en-US" dirty="0" smtClean="0"/>
              <a:t>Ethiopia uses metric system therefore What if we want the answer to be in Km/hr. 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58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1755"/>
            <a:ext cx="253181" cy="1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22222"/>
                </a:solidFill>
              </a:rPr>
              <a:t>Keyword</a:t>
            </a:r>
            <a:r>
              <a:rPr lang="en-US" dirty="0" smtClean="0">
                <a:solidFill>
                  <a:srgbClr val="222222"/>
                </a:solidFill>
              </a:rPr>
              <a:t>: A </a:t>
            </a:r>
            <a:r>
              <a:rPr lang="en-US" dirty="0">
                <a:solidFill>
                  <a:srgbClr val="222222"/>
                </a:solidFill>
              </a:rPr>
              <a:t>reserved name that represents a built-in object or function of the </a:t>
            </a:r>
            <a:r>
              <a:rPr lang="en-US" dirty="0" smtClean="0">
                <a:solidFill>
                  <a:srgbClr val="222222"/>
                </a:solidFill>
              </a:rPr>
              <a:t>language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56895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6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4963" indent="-334963">
              <a:lnSpc>
                <a:spcPct val="150000"/>
              </a:lnSpc>
              <a:spcBef>
                <a:spcPts val="65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>
                <a:solidFill>
                  <a:srgbClr val="222222"/>
                </a:solidFill>
              </a:rPr>
              <a:t>Examples of valid C++ identifiers:</a:t>
            </a:r>
          </a:p>
          <a:p>
            <a:pPr marL="735013" lvl="1" indent="-277813">
              <a:lnSpc>
                <a:spcPct val="90000"/>
              </a:lnSpc>
              <a:spcBef>
                <a:spcPts val="650"/>
              </a:spcBef>
              <a:buClr>
                <a:srgbClr val="222222"/>
              </a:buClr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sz="2600" b="1" dirty="0">
                <a:solidFill>
                  <a:srgbClr val="222222"/>
                </a:solidFill>
                <a:latin typeface="Courier New" pitchFamily="49" charset="0"/>
              </a:rPr>
              <a:t>	degToRad	intersect		addNums</a:t>
            </a:r>
          </a:p>
          <a:p>
            <a:pPr marL="735013" lvl="1" indent="-277813">
              <a:lnSpc>
                <a:spcPct val="90000"/>
              </a:lnSpc>
              <a:spcBef>
                <a:spcPts val="650"/>
              </a:spcBef>
              <a:buClr>
                <a:srgbClr val="222222"/>
              </a:buClr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sz="2600" b="1" dirty="0">
                <a:solidFill>
                  <a:srgbClr val="222222"/>
                </a:solidFill>
                <a:latin typeface="Courier New" pitchFamily="49" charset="0"/>
              </a:rPr>
              <a:t>	slope		bessell		multTwo</a:t>
            </a:r>
          </a:p>
          <a:p>
            <a:pPr marL="735013" lvl="1" indent="-277813">
              <a:lnSpc>
                <a:spcPct val="90000"/>
              </a:lnSpc>
              <a:spcBef>
                <a:spcPts val="650"/>
              </a:spcBef>
              <a:buClr>
                <a:srgbClr val="222222"/>
              </a:buClr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sz="2600" b="1" dirty="0">
                <a:solidFill>
                  <a:srgbClr val="222222"/>
                </a:solidFill>
                <a:latin typeface="Courier New" pitchFamily="49" charset="0"/>
              </a:rPr>
              <a:t>	findMax		density</a:t>
            </a:r>
          </a:p>
          <a:p>
            <a:pPr marL="334963" indent="-334963">
              <a:lnSpc>
                <a:spcPct val="150000"/>
              </a:lnSpc>
              <a:spcBef>
                <a:spcPts val="650"/>
              </a:spcBef>
              <a:buClr>
                <a:srgbClr val="222222"/>
              </a:buCl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dirty="0">
                <a:solidFill>
                  <a:srgbClr val="222222"/>
                </a:solidFill>
              </a:rPr>
              <a:t>Examples of invalid C++ identifiers:</a:t>
            </a:r>
          </a:p>
          <a:p>
            <a:pPr marL="735013" lvl="1" indent="-277813">
              <a:lnSpc>
                <a:spcPct val="90000"/>
              </a:lnSpc>
              <a:spcBef>
                <a:spcPts val="650"/>
              </a:spcBef>
              <a:buClr>
                <a:srgbClr val="222222"/>
              </a:buClr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sz="2600" b="1" dirty="0">
                <a:solidFill>
                  <a:srgbClr val="222222"/>
                </a:solidFill>
                <a:latin typeface="Courier New" pitchFamily="49" charset="0"/>
              </a:rPr>
              <a:t>	1AB3</a:t>
            </a:r>
            <a:r>
              <a:rPr lang="en-US" sz="2600" dirty="0">
                <a:solidFill>
                  <a:srgbClr val="222222"/>
                </a:solidFill>
              </a:rPr>
              <a:t>  	(begins with a number)</a:t>
            </a:r>
            <a:r>
              <a:rPr lang="ar-SA" sz="2600" dirty="0">
                <a:solidFill>
                  <a:srgbClr val="222222"/>
                </a:solidFill>
              </a:rPr>
              <a:t>‏</a:t>
            </a:r>
            <a:endParaRPr lang="en-US" sz="2600" dirty="0">
              <a:solidFill>
                <a:srgbClr val="222222"/>
              </a:solidFill>
            </a:endParaRPr>
          </a:p>
          <a:p>
            <a:pPr marL="735013" lvl="1" indent="-277813">
              <a:lnSpc>
                <a:spcPct val="90000"/>
              </a:lnSpc>
              <a:spcBef>
                <a:spcPts val="650"/>
              </a:spcBef>
              <a:buClr>
                <a:srgbClr val="222222"/>
              </a:buClr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sz="2600" b="1" dirty="0">
                <a:solidFill>
                  <a:srgbClr val="222222"/>
                </a:solidFill>
                <a:latin typeface="Courier New" pitchFamily="49" charset="0"/>
              </a:rPr>
              <a:t>	E*6</a:t>
            </a:r>
            <a:r>
              <a:rPr lang="en-US" sz="2600" dirty="0">
                <a:solidFill>
                  <a:srgbClr val="222222"/>
                </a:solidFill>
              </a:rPr>
              <a:t>   		(contains a special character)</a:t>
            </a:r>
            <a:r>
              <a:rPr lang="ar-SA" sz="2600" dirty="0">
                <a:solidFill>
                  <a:srgbClr val="222222"/>
                </a:solidFill>
              </a:rPr>
              <a:t>‏</a:t>
            </a:r>
            <a:endParaRPr lang="en-US" sz="2600" dirty="0">
              <a:solidFill>
                <a:srgbClr val="222222"/>
              </a:solidFill>
            </a:endParaRPr>
          </a:p>
          <a:p>
            <a:pPr marL="735013" lvl="1" indent="-277813">
              <a:lnSpc>
                <a:spcPct val="90000"/>
              </a:lnSpc>
              <a:spcBef>
                <a:spcPts val="650"/>
              </a:spcBef>
              <a:buClr>
                <a:srgbClr val="222222"/>
              </a:buClr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sz="2600" b="1" dirty="0">
                <a:solidFill>
                  <a:srgbClr val="222222"/>
                </a:solidFill>
                <a:latin typeface="Courier New" pitchFamily="49" charset="0"/>
              </a:rPr>
              <a:t>	while</a:t>
            </a:r>
            <a:r>
              <a:rPr lang="en-US" sz="2600" dirty="0">
                <a:solidFill>
                  <a:srgbClr val="222222"/>
                </a:solidFill>
              </a:rPr>
              <a:t> 	(this is a keyword)</a:t>
            </a:r>
            <a:r>
              <a:rPr lang="ar-SA" sz="2600" dirty="0">
                <a:solidFill>
                  <a:srgbClr val="222222"/>
                </a:solidFill>
              </a:rPr>
              <a:t>‏</a:t>
            </a:r>
            <a:endParaRPr lang="en-US" sz="2600" dirty="0">
              <a:solidFill>
                <a:srgbClr val="22222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4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dirty="0"/>
              <a:t>names</a:t>
            </a:r>
          </a:p>
          <a:p>
            <a:pPr lvl="1"/>
            <a:r>
              <a:rPr lang="en-US" dirty="0"/>
              <a:t>Require a set of parentheses at the end</a:t>
            </a:r>
          </a:p>
          <a:p>
            <a:pPr lvl="1"/>
            <a:r>
              <a:rPr lang="en-US" dirty="0"/>
              <a:t>Can use mixed upper and lower case</a:t>
            </a:r>
          </a:p>
          <a:p>
            <a:pPr lvl="1"/>
            <a:r>
              <a:rPr lang="en-US" dirty="0"/>
              <a:t>Should be meaningful, or be a </a:t>
            </a:r>
            <a:r>
              <a:rPr lang="en-US" b="1" dirty="0"/>
              <a:t>mnemonic</a:t>
            </a:r>
          </a:p>
          <a:p>
            <a:r>
              <a:rPr lang="en-US" dirty="0"/>
              <a:t>Examples of function names: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easy()	 c3po()	r2d2()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theForce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ar-SA" dirty="0">
                <a:latin typeface="Courier New" pitchFamily="49" charset="0"/>
                <a:cs typeface="Courier New" pitchFamily="49" charset="0"/>
              </a:rPr>
              <a:t>‏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Note that C++ is a case-sensitive </a:t>
            </a:r>
            <a:r>
              <a:rPr lang="en-US" dirty="0" smtClean="0"/>
              <a:t>         language</a:t>
            </a:r>
            <a:r>
              <a:rPr lang="en-US" dirty="0"/>
              <a:t>!		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1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main()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4"/>
            <a:ext cx="3754760" cy="5217443"/>
          </a:xfrm>
        </p:spPr>
        <p:txBody>
          <a:bodyPr wrap="square">
            <a:normAutofit/>
          </a:bodyPr>
          <a:lstStyle/>
          <a:p>
            <a:r>
              <a:rPr lang="en-US" sz="2400" dirty="0"/>
              <a:t>Overall structure of a C++ program contains one function named 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400" dirty="0"/>
              <a:t>, called the </a:t>
            </a:r>
            <a:r>
              <a:rPr lang="en-US" sz="2400" dirty="0" smtClean="0"/>
              <a:t>   </a:t>
            </a:r>
            <a:r>
              <a:rPr lang="en-US" sz="2400" b="1" dirty="0" smtClean="0"/>
              <a:t>driver </a:t>
            </a:r>
            <a:r>
              <a:rPr lang="en-US" sz="2400" b="1" dirty="0"/>
              <a:t>function</a:t>
            </a:r>
          </a:p>
          <a:p>
            <a:r>
              <a:rPr lang="en-US" sz="2400" dirty="0"/>
              <a:t>All other functions are invoked from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ar-SA" sz="2400" dirty="0">
                <a:latin typeface="Courier New" pitchFamily="49" charset="0"/>
                <a:cs typeface="Courier New" pitchFamily="49" charset="0"/>
              </a:rPr>
              <a:t>‏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70581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4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01.n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Arial Black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06</Template>
  <TotalTime>8673</TotalTime>
  <Words>2081</Words>
  <Application>Microsoft Office PowerPoint</Application>
  <PresentationFormat>On-screen Show (4:3)</PresentationFormat>
  <Paragraphs>378</Paragraphs>
  <Slides>58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lecture01.note</vt:lpstr>
      <vt:lpstr>1_기본 디자인</vt:lpstr>
      <vt:lpstr>CSE 1102  Fundamentals of Programming   Lecture #3</vt:lpstr>
      <vt:lpstr> Basics of C++ Programming </vt:lpstr>
      <vt:lpstr>Introduction to C++</vt:lpstr>
      <vt:lpstr>Introduction to C++</vt:lpstr>
      <vt:lpstr>Introduction to C++</vt:lpstr>
      <vt:lpstr>Introduction to C++</vt:lpstr>
      <vt:lpstr>Introduction to C++</vt:lpstr>
      <vt:lpstr>Introduction to C++</vt:lpstr>
      <vt:lpstr>The main() Function</vt:lpstr>
      <vt:lpstr>The main() Function</vt:lpstr>
      <vt:lpstr>The main() Function</vt:lpstr>
      <vt:lpstr>The main() Function</vt:lpstr>
      <vt:lpstr>The cout Object</vt:lpstr>
      <vt:lpstr>The cout Object</vt:lpstr>
      <vt:lpstr>The cout Object</vt:lpstr>
      <vt:lpstr>The cout Object</vt:lpstr>
      <vt:lpstr>The cout Object</vt:lpstr>
      <vt:lpstr>Comments</vt:lpstr>
      <vt:lpstr>Comments</vt:lpstr>
      <vt:lpstr>Data Types</vt:lpstr>
      <vt:lpstr>Data Types</vt:lpstr>
      <vt:lpstr>Integer Data type</vt:lpstr>
      <vt:lpstr>Integer Data type</vt:lpstr>
      <vt:lpstr>Integer Data type</vt:lpstr>
      <vt:lpstr>Integer Data type</vt:lpstr>
      <vt:lpstr>Bool Data Type</vt:lpstr>
      <vt:lpstr>Signed and Unsigned Data Types</vt:lpstr>
      <vt:lpstr>Floating-Point Types</vt:lpstr>
      <vt:lpstr>Floating-Point literal</vt:lpstr>
      <vt:lpstr>Arithmetic Operations</vt:lpstr>
      <vt:lpstr>Arithmetic Operations</vt:lpstr>
      <vt:lpstr>Arithmetic Operations</vt:lpstr>
      <vt:lpstr>Expression Types</vt:lpstr>
      <vt:lpstr>Integer Division</vt:lpstr>
      <vt:lpstr>Operator Precedence</vt:lpstr>
      <vt:lpstr>Variables and Declaration Statements</vt:lpstr>
      <vt:lpstr>Variables and Declaration Statements</vt:lpstr>
      <vt:lpstr>Variables and Declaration Statements</vt:lpstr>
      <vt:lpstr>Variables and Declaration Statements</vt:lpstr>
      <vt:lpstr>Variables and Declaration Statements</vt:lpstr>
      <vt:lpstr>Variables and Declaration Statements</vt:lpstr>
      <vt:lpstr>Assignment Operations</vt:lpstr>
      <vt:lpstr>Assignment Operations</vt:lpstr>
      <vt:lpstr>Assignment Operations</vt:lpstr>
      <vt:lpstr>Assignment Operations</vt:lpstr>
      <vt:lpstr>Assignment Operations</vt:lpstr>
      <vt:lpstr>Assignment Operations</vt:lpstr>
      <vt:lpstr>Assignment Operations</vt:lpstr>
      <vt:lpstr>Assignment Operations</vt:lpstr>
      <vt:lpstr>Assignment Operations</vt:lpstr>
      <vt:lpstr>Case Study: Radar Speed Trap</vt:lpstr>
      <vt:lpstr>Case Study: Radar Speed Trap</vt:lpstr>
      <vt:lpstr>PowerPoint Presentation</vt:lpstr>
      <vt:lpstr>PowerPoint Presentation</vt:lpstr>
      <vt:lpstr>Case Study: Radar Speed Trap</vt:lpstr>
      <vt:lpstr>Case Study: Radar Speed Trap</vt:lpstr>
      <vt:lpstr>Case Study: Radar Speed Trap</vt:lpstr>
      <vt:lpstr>Case Study: Radar Speed Trap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CCE20003  PROGRAMMING I Lecture 6</dc:title>
  <dc:creator>shinsy</dc:creator>
  <cp:lastModifiedBy>HP</cp:lastModifiedBy>
  <cp:revision>277</cp:revision>
  <dcterms:created xsi:type="dcterms:W3CDTF">2015-01-20T03:51:45Z</dcterms:created>
  <dcterms:modified xsi:type="dcterms:W3CDTF">2017-03-21T07:02:48Z</dcterms:modified>
</cp:coreProperties>
</file>